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1"/>
  </p:sldMasterIdLst>
  <p:sldIdLst>
    <p:sldId id="257" r:id="rId2"/>
    <p:sldId id="266" r:id="rId3"/>
    <p:sldId id="265" r:id="rId4"/>
    <p:sldId id="259" r:id="rId5"/>
    <p:sldId id="258" r:id="rId6"/>
    <p:sldId id="260" r:id="rId7"/>
    <p:sldId id="261" r:id="rId8"/>
    <p:sldId id="262" r:id="rId9"/>
    <p:sldId id="263" r:id="rId10"/>
    <p:sldId id="267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80" d="100"/>
          <a:sy n="80" d="100"/>
        </p:scale>
        <p:origin x="782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1175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2362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04144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87290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45796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9997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8780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05989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3047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26262-A935-2F52-DAA1-9FC591E57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A0F434-BA73-F43E-F853-404B73E38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0BF4AA-4901-238C-ED39-C9D1AC61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2DFDB-937D-9DDE-3376-4AC4613CD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4316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225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5039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7422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313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05203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34470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4128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0469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28B6D-585B-4937-AF70-08BA2006ECF2}" type="datetimeFigureOut">
              <a:rPr lang="de-DE" smtClean="0"/>
              <a:t>04.08.2023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D8791-C0D0-4F39-822C-C9C65386D718}" type="slidenum">
              <a:rPr lang="de-DE" smtClean="0"/>
              <a:t>‹#›</a:t>
            </a:fld>
            <a:endParaRPr lang="de-DE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2489516D-660A-C347-212A-2E6854D69418}"/>
              </a:ext>
            </a:extLst>
          </p:cNvPr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18944" y="0"/>
            <a:ext cx="1557926" cy="86995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86D9DDE-5F6A-C78E-6340-72778A7BB46C}"/>
              </a:ext>
            </a:extLst>
          </p:cNvPr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11142663" y="5791201"/>
            <a:ext cx="1044505" cy="1062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714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-ran.org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o-ran-sc.org/display/REL/F+Releas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80027-3D33-E3E2-EE86-24F00BACF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2925" y="119270"/>
            <a:ext cx="8534400" cy="1113182"/>
          </a:xfrm>
        </p:spPr>
        <p:txBody>
          <a:bodyPr/>
          <a:lstStyle/>
          <a:p>
            <a:r>
              <a:rPr lang="de-DE" b="1" i="1" cap="none" dirty="0">
                <a:solidFill>
                  <a:srgbClr val="00B0F0"/>
                </a:solidFill>
              </a:rPr>
              <a:t>Open Radio Access Network (5G</a:t>
            </a:r>
            <a:r>
              <a:rPr lang="de-DE" b="1" i="1" dirty="0">
                <a:solidFill>
                  <a:srgbClr val="00B0F0"/>
                </a:solidFill>
              </a:rPr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BD9B9-17B0-19A0-CEC0-00ACCE6E1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4786" y="2254263"/>
            <a:ext cx="8498799" cy="32155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accent6">
                    <a:lumMod val="75000"/>
                  </a:schemeClr>
                </a:solidFill>
              </a:rPr>
              <a:t>Evaluation of 5G Open RAN simulation Environments.</a:t>
            </a:r>
          </a:p>
          <a:p>
            <a:pPr marL="0" indent="0">
              <a:buNone/>
            </a:pPr>
            <a:r>
              <a:rPr lang="en-US" b="1" dirty="0"/>
              <a:t>Research Project</a:t>
            </a:r>
          </a:p>
          <a:p>
            <a:pPr marL="0" indent="0">
              <a:buNone/>
            </a:pPr>
            <a:r>
              <a:rPr lang="en-US" b="1" dirty="0"/>
              <a:t>Professor: </a:t>
            </a:r>
            <a:r>
              <a:rPr lang="en-US" dirty="0"/>
              <a:t>Dr.-Ing. Andreas Grebe</a:t>
            </a:r>
          </a:p>
          <a:p>
            <a:pPr marL="0" indent="0">
              <a:buNone/>
            </a:pPr>
            <a:r>
              <a:rPr lang="en-US" b="1" dirty="0"/>
              <a:t>Student: </a:t>
            </a:r>
            <a:r>
              <a:rPr lang="en-US" dirty="0"/>
              <a:t>Md Nur Mohammad</a:t>
            </a:r>
          </a:p>
          <a:p>
            <a:pPr marL="0" indent="0">
              <a:buNone/>
            </a:pPr>
            <a:r>
              <a:rPr lang="en-US" dirty="0"/>
              <a:t>Master in Communication Systems and Networks</a:t>
            </a:r>
          </a:p>
          <a:p>
            <a:endParaRPr lang="de-DE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13AAE6-792B-F544-679C-995764A13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0002" y="472797"/>
            <a:ext cx="2636437" cy="15727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70038B-9528-0874-82DE-3977408A3E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002" y="2254263"/>
            <a:ext cx="2636437" cy="145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71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07CB8-38B5-6ED0-AB04-B93693EB5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0601" y="150386"/>
            <a:ext cx="9905998" cy="883111"/>
          </a:xfrm>
        </p:spPr>
        <p:txBody>
          <a:bodyPr>
            <a:normAutofit/>
          </a:bodyPr>
          <a:lstStyle/>
          <a:p>
            <a:pPr algn="ctr"/>
            <a:r>
              <a:rPr lang="de-DE" sz="5400" b="1" cap="none" dirty="0">
                <a:solidFill>
                  <a:srgbClr val="0070C0"/>
                </a:solidFill>
              </a:rPr>
              <a:t>Working 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7BF20-76FC-FDED-89AB-0C22C37A2A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49840" y="1122492"/>
            <a:ext cx="6987520" cy="736994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Non-Real-time RIC (A1 &amp; R1 Interfaces) (NONRTRIC) </a:t>
            </a:r>
          </a:p>
          <a:p>
            <a:pPr marL="0" indent="0">
              <a:buNone/>
            </a:pPr>
            <a:endParaRPr lang="de-DE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91C70C-8082-BA19-E5EB-C8E7FBCC1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7990" y="160103"/>
            <a:ext cx="1007961" cy="9526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CB3626D-7DD4-0584-A9F8-DD2379AA942E}"/>
              </a:ext>
            </a:extLst>
          </p:cNvPr>
          <p:cNvSpPr txBox="1"/>
          <p:nvPr/>
        </p:nvSpPr>
        <p:spPr>
          <a:xfrm>
            <a:off x="1930154" y="1901253"/>
            <a:ext cx="416584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u="sng" dirty="0"/>
              <a:t>Requirements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Linux(Ubuntu 20.04)</a:t>
            </a:r>
          </a:p>
          <a:p>
            <a:r>
              <a:rPr lang="en-US" sz="1400" dirty="0"/>
              <a:t>With (Minimum 8CPU &amp; 32GB RAM)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Kubernetes 1.26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Helm 3.9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F33C75-C349-0C98-FF35-5FB0DF6B5659}"/>
              </a:ext>
            </a:extLst>
          </p:cNvPr>
          <p:cNvSpPr txBox="1"/>
          <p:nvPr/>
        </p:nvSpPr>
        <p:spPr>
          <a:xfrm>
            <a:off x="7374212" y="1899377"/>
            <a:ext cx="29651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r-APPs Frameworks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C++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/>
              <a:t>Python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97EF9B-E6A0-B1FB-2E33-D4A7CE73D93A}"/>
              </a:ext>
            </a:extLst>
          </p:cNvPr>
          <p:cNvSpPr txBox="1"/>
          <p:nvPr/>
        </p:nvSpPr>
        <p:spPr>
          <a:xfrm>
            <a:off x="1948648" y="4110361"/>
            <a:ext cx="7989903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Challenges: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Create/apply K8S configurations to isolate platform services and </a:t>
            </a:r>
            <a:r>
              <a:rPr lang="en-US" sz="1600" dirty="0" err="1"/>
              <a:t>rApp</a:t>
            </a:r>
            <a:r>
              <a:rPr lang="en-US" sz="1600" dirty="0"/>
              <a:t> microservices, then configure controlled secure access between service.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Kubernetes cluster container run-time is not created.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Kubernetes cluster localhost error. As a result, cluster will be not created.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With </a:t>
            </a:r>
            <a:r>
              <a:rPr lang="en-US" sz="1600" dirty="0" err="1"/>
              <a:t>nonrtric</a:t>
            </a:r>
            <a:r>
              <a:rPr lang="en-US" sz="1600" dirty="0"/>
              <a:t> namespace container is in pending stage.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600" dirty="0"/>
              <a:t>Non-RT-RIC cluster is </a:t>
            </a:r>
            <a:r>
              <a:rPr lang="en-US" sz="1600" i="1" dirty="0" err="1"/>
              <a:t>ContainerCreating</a:t>
            </a:r>
            <a:r>
              <a:rPr lang="en-US" sz="1600" dirty="0"/>
              <a:t> stage. </a:t>
            </a:r>
          </a:p>
          <a:p>
            <a:pPr marL="457200" indent="-457200">
              <a:buFont typeface="+mj-lt"/>
              <a:buAutoNum type="arabicPeriod"/>
            </a:pPr>
            <a:endParaRPr lang="en-US" sz="1600" dirty="0"/>
          </a:p>
          <a:p>
            <a:pPr marL="457200" indent="-457200">
              <a:buFont typeface="+mj-lt"/>
              <a:buAutoNum type="arabicPeriod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3426520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577A0-946F-BB27-C3B2-AC9B2E072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2774489"/>
            <a:ext cx="9905998" cy="1478570"/>
          </a:xfrm>
        </p:spPr>
        <p:txBody>
          <a:bodyPr>
            <a:normAutofit/>
          </a:bodyPr>
          <a:lstStyle/>
          <a:p>
            <a:pPr algn="ctr"/>
            <a:r>
              <a:rPr lang="de-DE" sz="7200" b="1" dirty="0">
                <a:solidFill>
                  <a:srgbClr val="0070C0"/>
                </a:solidFill>
              </a:rPr>
              <a:t>Questions ?</a:t>
            </a:r>
          </a:p>
        </p:txBody>
      </p:sp>
    </p:spTree>
    <p:extLst>
      <p:ext uri="{BB962C8B-B14F-4D97-AF65-F5344CB8AC3E}">
        <p14:creationId xmlns:p14="http://schemas.microsoft.com/office/powerpoint/2010/main" val="209157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6E054-BF3A-A877-F42F-F32DC457E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132033"/>
            <a:ext cx="9905998" cy="1220788"/>
          </a:xfrm>
        </p:spPr>
        <p:txBody>
          <a:bodyPr>
            <a:normAutofit/>
          </a:bodyPr>
          <a:lstStyle/>
          <a:p>
            <a:pPr algn="ctr"/>
            <a:r>
              <a:rPr lang="de-DE" sz="4800" b="1" dirty="0">
                <a:solidFill>
                  <a:srgbClr val="0070C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1DDFF-5ED5-5E2B-D104-7FCA5390B4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0088" y="1766658"/>
            <a:ext cx="9905999" cy="4517592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Open Radio Access Network (O-ran).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O-RAN ALLIANCE community.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Logical Architecture of open RAN.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O-RAN Alliance Releases.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Component of F Release.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Ran Intelligent controller Architecture.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Near-Real-time RIC X-APPs (RICAPP).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Non-Real-time RIC (A1 &amp; R1 Interfaces) (NONRTRIC).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Questions?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020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9C798B-0DF3-084D-FDC7-416F7E3F3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540" y="157595"/>
            <a:ext cx="9905998" cy="1016433"/>
          </a:xfrm>
        </p:spPr>
        <p:txBody>
          <a:bodyPr/>
          <a:lstStyle/>
          <a:p>
            <a:pPr algn="ctr"/>
            <a:r>
              <a:rPr lang="de-DE" b="1" cap="none" dirty="0">
                <a:solidFill>
                  <a:srgbClr val="0070C0"/>
                </a:solidFill>
              </a:rPr>
              <a:t>Open Radio Access Network</a:t>
            </a:r>
            <a:r>
              <a:rPr lang="de-DE" b="1" dirty="0">
                <a:solidFill>
                  <a:srgbClr val="0070C0"/>
                </a:solidFill>
              </a:rPr>
              <a:t> (O-ran)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F4AFD8-E72B-F339-59AE-0395E05AC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110" y="1070133"/>
            <a:ext cx="10141428" cy="471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0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Logo, company name&#10;&#10;Description automatically generated">
            <a:extLst>
              <a:ext uri="{FF2B5EF4-FFF2-40B4-BE49-F238E27FC236}">
                <a16:creationId xmlns:a16="http://schemas.microsoft.com/office/drawing/2014/main" id="{2289E1E8-B0FE-A0C3-F176-A365723FC3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704" y="294961"/>
            <a:ext cx="6119447" cy="225129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FF9AB8-2235-7FDF-A3DE-5F7ECFCBA052}"/>
              </a:ext>
            </a:extLst>
          </p:cNvPr>
          <p:cNvSpPr txBox="1"/>
          <p:nvPr/>
        </p:nvSpPr>
        <p:spPr>
          <a:xfrm>
            <a:off x="1913205" y="3330526"/>
            <a:ext cx="78779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400" b="1" dirty="0"/>
              <a:t>World-</a:t>
            </a:r>
            <a:r>
              <a:rPr lang="de-DE" sz="2400" b="1" dirty="0" err="1"/>
              <a:t>wide</a:t>
            </a:r>
            <a:r>
              <a:rPr lang="de-DE" sz="2400" b="1" dirty="0"/>
              <a:t> community.</a:t>
            </a:r>
          </a:p>
          <a:p>
            <a:endParaRPr lang="de-DE" sz="2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400" b="1" dirty="0"/>
              <a:t>Mission is to re-shape the Industry.</a:t>
            </a:r>
          </a:p>
          <a:p>
            <a:endParaRPr lang="de-DE" sz="2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400" b="1" dirty="0"/>
              <a:t>Supports its members in several Areas.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35188C-54DE-586E-4724-8B7F6D6FC9D4}"/>
              </a:ext>
            </a:extLst>
          </p:cNvPr>
          <p:cNvSpPr txBox="1"/>
          <p:nvPr/>
        </p:nvSpPr>
        <p:spPr>
          <a:xfrm>
            <a:off x="1118565" y="6334809"/>
            <a:ext cx="4134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Website: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https://www.o-ran.org/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6728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71601-1B66-9ACE-78B7-6E8B050D35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4027" y="0"/>
            <a:ext cx="6823145" cy="6792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sz="3600" b="1" dirty="0">
                <a:solidFill>
                  <a:srgbClr val="0070C0"/>
                </a:solidFill>
              </a:rPr>
              <a:t>Logical Architecture of open RAN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B7C9E9C-1B35-E193-25C3-63F6485ED3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332" y="826576"/>
            <a:ext cx="7205614" cy="5343405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4D9C92B6-46AA-65F6-8058-990883E14D99}"/>
              </a:ext>
            </a:extLst>
          </p:cNvPr>
          <p:cNvSpPr/>
          <p:nvPr/>
        </p:nvSpPr>
        <p:spPr>
          <a:xfrm>
            <a:off x="8961922" y="3498278"/>
            <a:ext cx="1633491" cy="719091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/>
              <a:t>5G Core</a:t>
            </a:r>
          </a:p>
          <a:p>
            <a:pPr algn="ctr"/>
            <a:r>
              <a:rPr lang="de-DE" dirty="0"/>
              <a:t>Network</a:t>
            </a: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AEAE7F39-26DE-182A-653D-972182DD5B26}"/>
              </a:ext>
            </a:extLst>
          </p:cNvPr>
          <p:cNvSpPr/>
          <p:nvPr/>
        </p:nvSpPr>
        <p:spPr>
          <a:xfrm>
            <a:off x="8500207" y="3498278"/>
            <a:ext cx="461715" cy="71909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9E1AB3-F501-357B-2DD5-D10F5B91C237}"/>
              </a:ext>
            </a:extLst>
          </p:cNvPr>
          <p:cNvSpPr txBox="1"/>
          <p:nvPr/>
        </p:nvSpPr>
        <p:spPr>
          <a:xfrm>
            <a:off x="7976255" y="4881197"/>
            <a:ext cx="36048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dirty="0"/>
              <a:t>RRC=Radio Resources Control</a:t>
            </a:r>
          </a:p>
          <a:p>
            <a:r>
              <a:rPr lang="de-DE" sz="1600" dirty="0"/>
              <a:t>SDAP=Service Data Adaptation </a:t>
            </a:r>
          </a:p>
          <a:p>
            <a:r>
              <a:rPr lang="de-DE" sz="1600" dirty="0"/>
              <a:t>Protocol</a:t>
            </a:r>
          </a:p>
          <a:p>
            <a:r>
              <a:rPr lang="de-DE" sz="1600" dirty="0"/>
              <a:t>PDCP=Packet Data Convergence </a:t>
            </a:r>
          </a:p>
          <a:p>
            <a:r>
              <a:rPr lang="de-DE" sz="1600" dirty="0"/>
              <a:t>Protocol</a:t>
            </a:r>
          </a:p>
        </p:txBody>
      </p:sp>
    </p:spTree>
    <p:extLst>
      <p:ext uri="{BB962C8B-B14F-4D97-AF65-F5344CB8AC3E}">
        <p14:creationId xmlns:p14="http://schemas.microsoft.com/office/powerpoint/2010/main" val="2947714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147F8-3FDE-F042-A460-FA4AF2C84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95056"/>
            <a:ext cx="9905998" cy="971743"/>
          </a:xfrm>
        </p:spPr>
        <p:txBody>
          <a:bodyPr/>
          <a:lstStyle/>
          <a:p>
            <a:pPr algn="ctr"/>
            <a:r>
              <a:rPr lang="de-DE" b="1" cap="none" dirty="0">
                <a:solidFill>
                  <a:srgbClr val="7030A0"/>
                </a:solidFill>
              </a:rPr>
              <a:t>O-RAN Alliance Releases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9DCF8-6207-7C08-741B-CF3DBF1568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6463" y="1066799"/>
            <a:ext cx="10058400" cy="5155096"/>
          </a:xfrm>
        </p:spPr>
        <p:txBody>
          <a:bodyPr>
            <a:noAutofit/>
          </a:bodyPr>
          <a:lstStyle/>
          <a:p>
            <a:r>
              <a:rPr lang="de-DE" sz="2800" dirty="0"/>
              <a:t>A Release (Amber release) &gt;&gt;Release date: November 2019</a:t>
            </a:r>
          </a:p>
          <a:p>
            <a:r>
              <a:rPr lang="de-DE" sz="2800" dirty="0"/>
              <a:t>B Release (Bronze Release) &gt;&gt;Release date: Jun 2020</a:t>
            </a:r>
          </a:p>
          <a:p>
            <a:r>
              <a:rPr lang="de-DE" sz="2800" dirty="0"/>
              <a:t>C Release (Cherry Release) &gt;&gt; Release date: December 2020</a:t>
            </a:r>
          </a:p>
          <a:p>
            <a:r>
              <a:rPr lang="de-DE" sz="2800" dirty="0"/>
              <a:t>D Release (Dawn Release)  &gt;&gt;Release date: July 2021</a:t>
            </a:r>
          </a:p>
          <a:p>
            <a:r>
              <a:rPr lang="de-DE" sz="2800" dirty="0"/>
              <a:t>E Release (Emerald Release) &gt;&gt;Release date: December 2021</a:t>
            </a:r>
          </a:p>
          <a:p>
            <a:r>
              <a:rPr lang="de-DE" sz="2800" dirty="0">
                <a:solidFill>
                  <a:srgbClr val="00B050"/>
                </a:solidFill>
              </a:rPr>
              <a:t>F Release &gt;&gt;Release date: July 2022</a:t>
            </a:r>
          </a:p>
          <a:p>
            <a:r>
              <a:rPr lang="de-DE" sz="2800" dirty="0"/>
              <a:t>G Release&gt;&gt; Release date: December 2022</a:t>
            </a:r>
          </a:p>
          <a:p>
            <a:r>
              <a:rPr lang="de-DE" sz="2800" dirty="0"/>
              <a:t>H Release (Upcoming)</a:t>
            </a:r>
          </a:p>
        </p:txBody>
      </p:sp>
    </p:spTree>
    <p:extLst>
      <p:ext uri="{BB962C8B-B14F-4D97-AF65-F5344CB8AC3E}">
        <p14:creationId xmlns:p14="http://schemas.microsoft.com/office/powerpoint/2010/main" val="409717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42620-A461-6C84-111F-112C55C9F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134" y="0"/>
            <a:ext cx="10030169" cy="1351722"/>
          </a:xfrm>
        </p:spPr>
        <p:txBody>
          <a:bodyPr>
            <a:normAutofit/>
          </a:bodyPr>
          <a:lstStyle/>
          <a:p>
            <a:pPr algn="ctr"/>
            <a:r>
              <a:rPr lang="de-DE" sz="5400" b="1" dirty="0"/>
              <a:t>F </a:t>
            </a:r>
            <a:r>
              <a:rPr lang="de-DE" sz="5400" b="1" cap="none" dirty="0"/>
              <a:t>Release</a:t>
            </a:r>
            <a:endParaRPr lang="de-DE" sz="54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EDFBC53-0945-0C6E-2335-936EB6FA4667}"/>
              </a:ext>
            </a:extLst>
          </p:cNvPr>
          <p:cNvSpPr txBox="1"/>
          <p:nvPr/>
        </p:nvSpPr>
        <p:spPr>
          <a:xfrm>
            <a:off x="796954" y="2123661"/>
            <a:ext cx="6652470" cy="3274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	Near-Real-time RIC X-APPs (RICAPP) (E2 interface) </a:t>
            </a:r>
            <a:r>
              <a:rPr lang="de-DE" sz="1600" b="1" i="1" dirty="0">
                <a:solidFill>
                  <a:srgbClr val="00B050"/>
                </a:solidFill>
              </a:rPr>
              <a:t>(100%)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000" b="1" i="1" dirty="0">
                <a:solidFill>
                  <a:schemeClr val="accent5">
                    <a:lumMod val="50000"/>
                  </a:schemeClr>
                </a:solidFill>
              </a:rPr>
              <a:t>	Non-Real-time RIC (A1 &amp; R1 Interfaces) (NONRTRIC) </a:t>
            </a:r>
            <a:r>
              <a:rPr lang="en-US" sz="1600" b="1" i="1" dirty="0">
                <a:solidFill>
                  <a:srgbClr val="00B050"/>
                </a:solidFill>
              </a:rPr>
              <a:t>(100%)</a:t>
            </a:r>
            <a:endParaRPr lang="en-US" sz="2000" b="1" i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	Operation and Maintenance (OAM) </a:t>
            </a:r>
            <a:r>
              <a:rPr lang="de-DE" sz="1600" b="1" i="1" dirty="0">
                <a:solidFill>
                  <a:srgbClr val="FF0000"/>
                </a:solidFill>
              </a:rPr>
              <a:t>(50%+)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	O-RAN Central Unit (OCU) </a:t>
            </a:r>
            <a:endParaRPr lang="de-DE" sz="1600" b="1" i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	O-DU High </a:t>
            </a:r>
            <a:endParaRPr lang="de-DE" sz="2000" b="1" i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de-DE" sz="2000" b="1" i="1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lnSpc>
                <a:spcPct val="150000"/>
              </a:lnSpc>
              <a:buNone/>
            </a:pPr>
            <a:endParaRPr lang="de-DE" sz="2000" b="1" i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669BA0-FF87-AA7A-D4EB-DC997C7513D8}"/>
              </a:ext>
            </a:extLst>
          </p:cNvPr>
          <p:cNvSpPr txBox="1"/>
          <p:nvPr/>
        </p:nvSpPr>
        <p:spPr>
          <a:xfrm>
            <a:off x="7461460" y="2123661"/>
            <a:ext cx="4730540" cy="2351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 O-DU Low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   	Simulators (SIM)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   	Infrastructure (INF)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	Documentation (DOC)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de-DE" sz="2000" b="1" i="1" dirty="0">
                <a:solidFill>
                  <a:schemeClr val="accent5">
                    <a:lumMod val="50000"/>
                  </a:schemeClr>
                </a:solidFill>
              </a:rPr>
              <a:t>   	Service Management and Orchestration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BE9059-3161-C57E-11D1-854E91A135F8}"/>
              </a:ext>
            </a:extLst>
          </p:cNvPr>
          <p:cNvSpPr txBox="1"/>
          <p:nvPr/>
        </p:nvSpPr>
        <p:spPr>
          <a:xfrm>
            <a:off x="389098" y="6211669"/>
            <a:ext cx="5950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Web link: </a:t>
            </a:r>
            <a:r>
              <a:rPr lang="en-US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https://wiki.o-ran-sc.org/display/REL/F+Release</a:t>
            </a:r>
            <a:endParaRPr lang="de-DE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161376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BEDDF-D3F3-4439-A2D7-70498CE56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1413" y="103613"/>
            <a:ext cx="8205985" cy="970585"/>
          </a:xfrm>
        </p:spPr>
        <p:txBody>
          <a:bodyPr>
            <a:normAutofit fontScale="90000"/>
          </a:bodyPr>
          <a:lstStyle/>
          <a:p>
            <a:pPr algn="ctr"/>
            <a:r>
              <a:rPr lang="de-DE" sz="4400" b="1" cap="none" dirty="0">
                <a:solidFill>
                  <a:srgbClr val="002060"/>
                </a:solidFill>
              </a:rPr>
              <a:t>Ran Intelligent Controller Architecture</a:t>
            </a:r>
          </a:p>
        </p:txBody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CA8CDE9F-4DFF-63A2-F2D1-91AD5CF154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513" y="1254387"/>
            <a:ext cx="9179510" cy="5421622"/>
          </a:xfrm>
        </p:spPr>
      </p:pic>
    </p:spTree>
    <p:extLst>
      <p:ext uri="{BB962C8B-B14F-4D97-AF65-F5344CB8AC3E}">
        <p14:creationId xmlns:p14="http://schemas.microsoft.com/office/powerpoint/2010/main" val="2971552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5B948-3079-C3A1-2CD2-308B86D3B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5219" y="167148"/>
            <a:ext cx="9905998" cy="947956"/>
          </a:xfrm>
        </p:spPr>
        <p:txBody>
          <a:bodyPr/>
          <a:lstStyle/>
          <a:p>
            <a:pPr algn="ctr"/>
            <a:r>
              <a:rPr lang="en-US" b="1" cap="none" dirty="0">
                <a:solidFill>
                  <a:srgbClr val="0070C0"/>
                </a:solidFill>
              </a:rPr>
              <a:t>Near-Real-time RIC X-APPs (RICAPP) (E2 interface) </a:t>
            </a:r>
            <a:endParaRPr lang="de-DE" b="1" cap="none" dirty="0">
              <a:solidFill>
                <a:srgbClr val="0070C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6B0B47-1AF4-5F75-1878-3B606A089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5005" y="1430174"/>
            <a:ext cx="3876922" cy="236857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de-DE" sz="2800" b="1" u="sng" dirty="0"/>
              <a:t>Requirements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Linux(Ubuntu 20.04)</a:t>
            </a:r>
          </a:p>
          <a:p>
            <a:pPr marL="0" indent="0">
              <a:buNone/>
            </a:pPr>
            <a:r>
              <a:rPr lang="de-DE" sz="1600" dirty="0"/>
              <a:t>With (Minimum 4CPU &amp; 16GB RAM)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Kubernetes 1.16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de-DE" dirty="0"/>
              <a:t>Helm 3.9</a:t>
            </a:r>
          </a:p>
          <a:p>
            <a:pPr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10C74C-0E40-D1B2-65F7-28CC1E91A5FA}"/>
              </a:ext>
            </a:extLst>
          </p:cNvPr>
          <p:cNvSpPr txBox="1"/>
          <p:nvPr/>
        </p:nvSpPr>
        <p:spPr>
          <a:xfrm>
            <a:off x="6463527" y="1518407"/>
            <a:ext cx="4311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X-APPs Frameworks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C++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Go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/>
              <a:t>Python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6092BD-51CC-6972-B739-AF25C82A3147}"/>
              </a:ext>
            </a:extLst>
          </p:cNvPr>
          <p:cNvSpPr txBox="1"/>
          <p:nvPr/>
        </p:nvSpPr>
        <p:spPr>
          <a:xfrm>
            <a:off x="1745005" y="4113817"/>
            <a:ext cx="839738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b="1" u="sng" dirty="0"/>
              <a:t>Challenges: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The reimplementation of the A1 mediator in go-lang has proceeded but is not yet ready and not yet replacing the existing python implementation.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Default User setup fails when authentication is enabled for Influx DB.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/>
          </a:p>
          <a:p>
            <a:pPr marL="342900" indent="-342900">
              <a:buFont typeface="+mj-lt"/>
              <a:buAutoNum type="arabicPeriod"/>
            </a:pPr>
            <a:r>
              <a:rPr lang="en-US" sz="1600" dirty="0"/>
              <a:t>In addition to the go x-app framework also the python x-app framework support x-app registration and x-App E2 subscriptions via REST.</a:t>
            </a:r>
          </a:p>
          <a:p>
            <a:pPr marL="342900" indent="-342900">
              <a:buFont typeface="+mj-lt"/>
              <a:buAutoNum type="arabicPeriod"/>
            </a:pP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41256252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524</Words>
  <Application>Microsoft Office PowerPoint</Application>
  <PresentationFormat>Widescreen</PresentationFormat>
  <Paragraphs>91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Tw Cen MT</vt:lpstr>
      <vt:lpstr>Wingdings</vt:lpstr>
      <vt:lpstr>Circuit</vt:lpstr>
      <vt:lpstr>Open Radio Access Network (5G)</vt:lpstr>
      <vt:lpstr>Agenda</vt:lpstr>
      <vt:lpstr>Open Radio Access Network (O-ran)</vt:lpstr>
      <vt:lpstr>PowerPoint Presentation</vt:lpstr>
      <vt:lpstr>PowerPoint Presentation</vt:lpstr>
      <vt:lpstr>O-RAN Alliance Releases</vt:lpstr>
      <vt:lpstr>F Release</vt:lpstr>
      <vt:lpstr>Ran Intelligent Controller Architecture</vt:lpstr>
      <vt:lpstr>Near-Real-time RIC X-APPs (RICAPP) (E2 interface) </vt:lpstr>
      <vt:lpstr>Working on </vt:lpstr>
      <vt:lpstr>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 Radio Access network (5g)</dc:title>
  <dc:creator>Nur Mohammad</dc:creator>
  <cp:lastModifiedBy>Nur Mohammad</cp:lastModifiedBy>
  <cp:revision>44</cp:revision>
  <dcterms:created xsi:type="dcterms:W3CDTF">2023-03-03T21:13:09Z</dcterms:created>
  <dcterms:modified xsi:type="dcterms:W3CDTF">2023-08-09T17:51:47Z</dcterms:modified>
</cp:coreProperties>
</file>

<file path=docProps/thumbnail.jpeg>
</file>